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261" r:id="rId2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5" autoAdjust="0"/>
    <p:restoredTop sz="94660"/>
  </p:normalViewPr>
  <p:slideViewPr>
    <p:cSldViewPr snapToGrid="0">
      <p:cViewPr varScale="1">
        <p:scale>
          <a:sx n="66" d="100"/>
          <a:sy n="66" d="100"/>
        </p:scale>
        <p:origin x="78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024C1A0-11A8-D545-F747-D4294B006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BC904EC6-DA19-49E7-3985-57C9C21D9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D30F09A8-C9FD-03C2-E7DF-4CABB5CB1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919A-E247-4FA2-8325-890C658D3130}" type="datetimeFigureOut">
              <a:rPr lang="lv-LV" smtClean="0"/>
              <a:t>27.10.2026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DCA699AC-4277-28B6-D4C8-DC03BE370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39451B3B-9560-A122-FEF4-A3D8AAB68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2D08-961C-406B-B58D-01E7000EE07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89628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5205A5CF-33C1-25F9-77A3-5C727FC5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7D9C5B3A-35B5-522D-6826-B3F4B1FF3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2A238065-1ECA-92A6-8F99-3DAAF654F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919A-E247-4FA2-8325-890C658D3130}" type="datetimeFigureOut">
              <a:rPr lang="lv-LV" smtClean="0"/>
              <a:t>27.10.2026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3EB9F69F-BC92-0C17-2760-D74ED888B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700CD545-B955-8260-824B-23EAB4846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2D08-961C-406B-B58D-01E7000EE07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77569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7777643E-2716-CB8E-DD46-63F93E28C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4E57B9B7-BA95-3A39-029F-B0BABAE80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7D9947CD-8F81-0FA1-4100-7A3269BC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919A-E247-4FA2-8325-890C658D3130}" type="datetimeFigureOut">
              <a:rPr lang="lv-LV" smtClean="0"/>
              <a:t>27.10.2026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B05F544F-EF58-AC27-DAC1-5155A0F98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539596FA-5CF8-CCAF-8EEA-214109D65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2D08-961C-406B-B58D-01E7000EE07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1677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E62A8D92-6C2E-D79E-33D2-1F79C555E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8BB66A16-2563-EC63-F44B-BB9E5463E4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F95C22C0-17B5-0CB0-6FBB-51D35D88F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E8B4EEDE-73E7-4A48-B921-5E21DE1DF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919A-E247-4FA2-8325-890C658D3130}" type="datetimeFigureOut">
              <a:rPr lang="lv-LV" smtClean="0"/>
              <a:t>27.10.2026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30EC2C63-61DF-607A-68AD-4FE205274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0C41FE47-6117-5D14-04B9-EF7ABEB73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2D08-961C-406B-B58D-01E7000EE07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89728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3542F2B2-54F4-D741-8D2E-D78E5969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C6E93E68-EA76-377E-8D19-3BF6B060B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A0BC6B8E-268B-DA49-DF38-C598DD53A4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3C5AEA0E-B760-E483-2EFF-06254461F7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31FED4A1-1FB1-9895-CA95-36144E7017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FECA9B01-EED1-946D-BAFE-6BB59F41C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919A-E247-4FA2-8325-890C658D3130}" type="datetimeFigureOut">
              <a:rPr lang="lv-LV" smtClean="0"/>
              <a:t>27.10.2026</a:t>
            </a:fld>
            <a:endParaRPr lang="lv-LV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30BAF381-F6A8-1BFF-E596-6DDE416ED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FE8F9400-83BA-DC90-CB70-19DEA0653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2D08-961C-406B-B58D-01E7000EE07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6852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8F79150-A401-305D-3C0E-CBE953D59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A4F2B19E-3FBD-4791-3630-0B4DC7E57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919A-E247-4FA2-8325-890C658D3130}" type="datetimeFigureOut">
              <a:rPr lang="lv-LV" smtClean="0"/>
              <a:t>27.10.2026</a:t>
            </a:fld>
            <a:endParaRPr lang="lv-LV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73F2F517-0E08-C4B3-720A-1BA8EE58D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D514B0DE-02C3-DD76-EFC7-471CACF0D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2D08-961C-406B-B58D-01E7000EE07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67282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41773AFD-3BC7-6339-432E-CE9459F87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919A-E247-4FA2-8325-890C658D3130}" type="datetimeFigureOut">
              <a:rPr lang="lv-LV" smtClean="0"/>
              <a:t>27.10.2026</a:t>
            </a:fld>
            <a:endParaRPr lang="lv-LV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EF42FF26-4C7E-AFCC-C04D-662BDB5B1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447D70B3-93DF-6AE1-F9FF-6539636F2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2D08-961C-406B-B58D-01E7000EE07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0441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D88DBD4F-098C-83AF-AD3D-72B44CB83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B18A02A9-581A-AC9A-0A4C-41F3EEF3C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99C30555-C250-DD85-50E1-D24B6E96F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688DFDDC-295B-A840-4CCE-E51BE0DA7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919A-E247-4FA2-8325-890C658D3130}" type="datetimeFigureOut">
              <a:rPr lang="lv-LV" smtClean="0"/>
              <a:t>27.10.2026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F42F3996-9163-BF2C-C3C1-7B9CDD050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9EAB7A93-B690-C295-2390-A6A3E0B2F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2D08-961C-406B-B58D-01E7000EE07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3483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6F310F4-37DB-8B84-4671-EE1223BB3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702C18FA-63C2-7AA5-EC98-4C6202AA3A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4F4A99C5-745B-1807-E035-D043565E1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2577A041-56C8-87D1-AE7A-CCFACCB98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919A-E247-4FA2-8325-890C658D3130}" type="datetimeFigureOut">
              <a:rPr lang="lv-LV" smtClean="0"/>
              <a:t>27.10.2026</a:t>
            </a:fld>
            <a:endParaRPr lang="lv-LV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EC63546E-FD18-2B20-138D-F1B2B6F8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D5D57646-6148-E3E2-5108-D249AEA3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2D08-961C-406B-B58D-01E7000EE07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69972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0184A835-027D-61FB-36EE-6D6990EAE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68EFB5C8-65CD-8AEB-AAFC-B6288BCC11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1674295E-E843-3F5C-9757-8E81F65AC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919A-E247-4FA2-8325-890C658D3130}" type="datetimeFigureOut">
              <a:rPr lang="lv-LV" smtClean="0"/>
              <a:t>27.10.2026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8E3E0EB6-5528-9169-47B2-9009FC14C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CFD16007-1438-1884-0A4D-150A65775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2D08-961C-406B-B58D-01E7000EE07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6545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796EA0B9-F334-E2B8-6AFB-8A17F4FC4E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E51B935E-E2E2-0B3D-0FF4-6CB4BAF0DE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D27F61C4-D15E-4904-5624-95EE01009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4919A-E247-4FA2-8325-890C658D3130}" type="datetimeFigureOut">
              <a:rPr lang="lv-LV" smtClean="0"/>
              <a:t>27.10.2026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A627AE23-3468-CFEF-4487-DB066549A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6F0A391D-41C0-565F-DDED-852964A47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2D08-961C-406B-B58D-01E7000EE07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6472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48E3E659-1BA1-2E1D-FA28-60BFBE84E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F6F3FFBD-5944-6E83-C012-612AC167D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18960A4F-654B-9600-B90D-37C8A6EE6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4919A-E247-4FA2-8325-890C658D3130}" type="datetimeFigureOut">
              <a:rPr lang="lv-LV" smtClean="0"/>
              <a:t>27.10.2026</a:t>
            </a:fld>
            <a:endParaRPr lang="lv-LV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4A9CC5A-B01C-2A92-0DD0-8873CD5219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D74CEE14-4A49-AE4F-2105-C5E68CDCC5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542D08-961C-406B-B58D-01E7000EE07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0013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atura vietturis 5">
            <a:extLst>
              <a:ext uri="{FF2B5EF4-FFF2-40B4-BE49-F238E27FC236}">
                <a16:creationId xmlns:a16="http://schemas.microsoft.com/office/drawing/2014/main" id="{D31B49F4-23AC-1E1A-BC74-B34CA87C7A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5513" y="1976252"/>
            <a:ext cx="5570487" cy="4269222"/>
          </a:xfrm>
          <a:prstGeom prst="rect">
            <a:avLst/>
          </a:prstGeom>
          <a:ln>
            <a:solidFill>
              <a:srgbClr val="006666"/>
            </a:solidFill>
          </a:ln>
        </p:spPr>
      </p:pic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D9A2CD06-F4D2-4046-2B6D-49F5C8733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EC7EB4-B561-4B2E-8977-265A57938A23}" type="datetime1">
              <a:rPr lang="lv-LV" smtClean="0"/>
              <a:t>27.10.2026</a:t>
            </a:fld>
            <a:endParaRPr lang="lv-LV" dirty="0"/>
          </a:p>
        </p:txBody>
      </p:sp>
      <p:sp>
        <p:nvSpPr>
          <p:cNvPr id="8" name="Bultiņa: piecstūris 7">
            <a:extLst>
              <a:ext uri="{FF2B5EF4-FFF2-40B4-BE49-F238E27FC236}">
                <a16:creationId xmlns:a16="http://schemas.microsoft.com/office/drawing/2014/main" id="{3FF7D72D-CF6D-769C-4BC8-6AC9465EFFB4}"/>
              </a:ext>
            </a:extLst>
          </p:cNvPr>
          <p:cNvSpPr/>
          <p:nvPr/>
        </p:nvSpPr>
        <p:spPr>
          <a:xfrm>
            <a:off x="1747588" y="174441"/>
            <a:ext cx="4169664" cy="1567901"/>
          </a:xfrm>
          <a:prstGeom prst="homePlate">
            <a:avLst/>
          </a:prstGeom>
          <a:solidFill>
            <a:srgbClr val="AECBC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Juridiskas personas </a:t>
            </a:r>
            <a:r>
              <a:rPr kumimoji="0" lang="lv-LV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(biedrības, nodibinājumi, SIA, ZS, Kooperatīvās sabiedrības),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Fiziskas  personas </a:t>
            </a:r>
            <a:r>
              <a:rPr kumimoji="0" lang="lv-LV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(pretendenti, kuri kuras nav PIL 1.panta 19.punkts  subjekti)</a:t>
            </a:r>
            <a:endParaRPr kumimoji="0" lang="lv-LV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2007F585-6898-FB78-0EBF-830DAB09BD14}"/>
              </a:ext>
            </a:extLst>
          </p:cNvPr>
          <p:cNvSpPr txBox="1"/>
          <p:nvPr/>
        </p:nvSpPr>
        <p:spPr>
          <a:xfrm>
            <a:off x="6315456" y="300409"/>
            <a:ext cx="5132831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just">
              <a:lnSpc>
                <a:spcPts val="1102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000" b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MKN Nr.104</a:t>
            </a:r>
            <a:r>
              <a:rPr lang="lv-LV" sz="1000" b="1" spc="13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b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“Noteikumi</a:t>
            </a:r>
            <a:r>
              <a:rPr lang="lv-LV" sz="1000" b="1" spc="14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b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par</a:t>
            </a:r>
            <a:r>
              <a:rPr lang="lv-LV" sz="1000" b="1" spc="13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b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iepirkuma</a:t>
            </a:r>
            <a:r>
              <a:rPr lang="lv-LV" sz="1000" b="1" spc="13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b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procedūru</a:t>
            </a:r>
            <a:r>
              <a:rPr lang="lv-LV" sz="1000" b="1" spc="12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b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un</a:t>
            </a:r>
            <a:r>
              <a:rPr lang="lv-LV" sz="1000" b="1" spc="12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b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tās piemērošanas kārtību pasūtītāja finansētajiem</a:t>
            </a:r>
            <a:r>
              <a:rPr lang="lv-LV" sz="1000" b="1" spc="-2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b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projektiem”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289AAA77-163D-C03F-EDD4-3EADE3420F87}"/>
              </a:ext>
            </a:extLst>
          </p:cNvPr>
          <p:cNvSpPr txBox="1"/>
          <p:nvPr/>
        </p:nvSpPr>
        <p:spPr>
          <a:xfrm>
            <a:off x="6315135" y="687318"/>
            <a:ext cx="5135766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just">
              <a:lnSpc>
                <a:spcPts val="1102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Nosaka</a:t>
            </a:r>
            <a:r>
              <a:rPr lang="lv-LV" sz="1000" i="1" spc="22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iepirkuma</a:t>
            </a:r>
            <a:r>
              <a:rPr lang="lv-LV" sz="1000" i="1" spc="20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procedūru</a:t>
            </a:r>
            <a:r>
              <a:rPr lang="lv-LV" sz="1000" i="1" spc="20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un</a:t>
            </a:r>
            <a:r>
              <a:rPr lang="lv-LV" sz="1000" i="1" spc="20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tās</a:t>
            </a:r>
            <a:r>
              <a:rPr lang="lv-LV" sz="1000" i="1" spc="211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piemērošanas</a:t>
            </a:r>
            <a:r>
              <a:rPr lang="lv-LV" sz="1000" i="1" spc="21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kārtību,</a:t>
            </a:r>
            <a:r>
              <a:rPr lang="lv-LV" sz="1000" i="1" spc="22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kā</a:t>
            </a:r>
            <a:r>
              <a:rPr lang="lv-LV" sz="1000" i="1" spc="21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arī personas uz kurām attiecas minēto noteikumu normas.</a:t>
            </a: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72794F33-4B61-2CE9-AB72-C2D6712E6AA0}"/>
              </a:ext>
            </a:extLst>
          </p:cNvPr>
          <p:cNvSpPr txBox="1"/>
          <p:nvPr/>
        </p:nvSpPr>
        <p:spPr>
          <a:xfrm>
            <a:off x="6315135" y="1601278"/>
            <a:ext cx="5122380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just">
              <a:lnSpc>
                <a:spcPts val="1102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Nosaka</a:t>
            </a:r>
            <a:r>
              <a:rPr lang="lv-LV" sz="1000" i="1" spc="34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kārtību,</a:t>
            </a:r>
            <a:r>
              <a:rPr lang="lv-LV" sz="1000" i="1" spc="33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kādā</a:t>
            </a:r>
            <a:r>
              <a:rPr lang="lv-LV" sz="1000" i="1" spc="33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administrē</a:t>
            </a:r>
            <a:r>
              <a:rPr lang="lv-LV" sz="1000" i="1" spc="337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un</a:t>
            </a:r>
            <a:r>
              <a:rPr lang="lv-LV" sz="1000" i="1" spc="337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uzrauga</a:t>
            </a:r>
            <a:r>
              <a:rPr lang="lv-LV" sz="1000" i="1" spc="33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valsts</a:t>
            </a:r>
            <a:r>
              <a:rPr lang="lv-LV" sz="1000" i="1" spc="33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un</a:t>
            </a:r>
            <a:r>
              <a:rPr lang="lv-LV" sz="1000" i="1" spc="337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Eiropas Savienības</a:t>
            </a:r>
            <a:r>
              <a:rPr lang="lv-LV" sz="1000" i="1" spc="24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i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atbalstu</a:t>
            </a: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8A4D74E7-8710-8AA7-4761-9E68708F2532}"/>
              </a:ext>
            </a:extLst>
          </p:cNvPr>
          <p:cNvSpPr txBox="1"/>
          <p:nvPr/>
        </p:nvSpPr>
        <p:spPr>
          <a:xfrm>
            <a:off x="6326588" y="1179564"/>
            <a:ext cx="5119393" cy="2821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just">
              <a:lnSpc>
                <a:spcPts val="1102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000" b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MKN Nr.113</a:t>
            </a:r>
            <a:r>
              <a:rPr lang="lv-LV" sz="1000" b="1" spc="11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b="1" noProof="0" dirty="0">
                <a:solidFill>
                  <a:srgbClr val="000000"/>
                </a:solidFill>
                <a:latin typeface="Times New Roman"/>
                <a:cs typeface="Times New Roman"/>
              </a:rPr>
              <a:t>“Valsts un Eiropas Savienības atbalsta piešķiršanas, administrēšanas un uzraudzības vispārējā kārtība lauku un zivsaimniecības attīstībai”.</a:t>
            </a:r>
          </a:p>
        </p:txBody>
      </p:sp>
      <p:sp>
        <p:nvSpPr>
          <p:cNvPr id="24" name="Taisnstūris: ar noapaļotiem stūriem 23">
            <a:extLst>
              <a:ext uri="{FF2B5EF4-FFF2-40B4-BE49-F238E27FC236}">
                <a16:creationId xmlns:a16="http://schemas.microsoft.com/office/drawing/2014/main" id="{D3D197B6-1A01-5C8D-0F6B-EE77B5680C40}"/>
              </a:ext>
            </a:extLst>
          </p:cNvPr>
          <p:cNvSpPr/>
          <p:nvPr/>
        </p:nvSpPr>
        <p:spPr>
          <a:xfrm>
            <a:off x="6315135" y="2093525"/>
            <a:ext cx="5351351" cy="4151950"/>
          </a:xfrm>
          <a:prstGeom prst="roundRect">
            <a:avLst/>
          </a:prstGeom>
          <a:solidFill>
            <a:srgbClr val="EBF2E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lv-LV" sz="1000" dirty="0"/>
          </a:p>
        </p:txBody>
      </p:sp>
      <p:sp>
        <p:nvSpPr>
          <p:cNvPr id="28" name="object 48">
            <a:extLst>
              <a:ext uri="{FF2B5EF4-FFF2-40B4-BE49-F238E27FC236}">
                <a16:creationId xmlns:a16="http://schemas.microsoft.com/office/drawing/2014/main" id="{BC35FD88-6094-F57E-696C-46422E88263A}"/>
              </a:ext>
            </a:extLst>
          </p:cNvPr>
          <p:cNvSpPr txBox="1"/>
          <p:nvPr/>
        </p:nvSpPr>
        <p:spPr>
          <a:xfrm>
            <a:off x="6568656" y="4116565"/>
            <a:ext cx="4763793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Finansējuma</a:t>
            </a:r>
            <a:r>
              <a:rPr lang="lv-LV" sz="1000" spc="9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saņēmējam</a:t>
            </a:r>
            <a:r>
              <a:rPr lang="lv-LV" sz="1000" spc="9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u="sng" noProof="0" dirty="0">
                <a:solidFill>
                  <a:srgbClr val="000000"/>
                </a:solidFill>
                <a:latin typeface="Times New Roman"/>
                <a:cs typeface="Times New Roman"/>
              </a:rPr>
              <a:t>nav</a:t>
            </a:r>
            <a:r>
              <a:rPr lang="lv-LV" sz="1000" u="sng" spc="91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u="sng" noProof="0" dirty="0">
                <a:solidFill>
                  <a:srgbClr val="000000"/>
                </a:solidFill>
                <a:latin typeface="Times New Roman"/>
                <a:cs typeface="Times New Roman"/>
              </a:rPr>
              <a:t>atļauts</a:t>
            </a:r>
            <a:r>
              <a:rPr lang="lv-LV" sz="1000" u="sng" spc="8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u="sng" noProof="0" dirty="0">
                <a:solidFill>
                  <a:srgbClr val="000000"/>
                </a:solidFill>
                <a:latin typeface="Times New Roman"/>
                <a:cs typeface="Times New Roman"/>
              </a:rPr>
              <a:t>preču,</a:t>
            </a:r>
            <a:r>
              <a:rPr lang="lv-LV" sz="1000" u="sng" spc="87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u="sng" noProof="0" dirty="0">
                <a:solidFill>
                  <a:srgbClr val="000000"/>
                </a:solidFill>
                <a:latin typeface="Times New Roman"/>
                <a:cs typeface="Times New Roman"/>
              </a:rPr>
              <a:t>pakalpojumu</a:t>
            </a:r>
            <a:r>
              <a:rPr lang="lv-LV" sz="1000" u="sng" spc="10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u="sng" noProof="0" dirty="0">
                <a:solidFill>
                  <a:srgbClr val="000000"/>
                </a:solidFill>
                <a:latin typeface="Times New Roman"/>
                <a:cs typeface="Times New Roman"/>
              </a:rPr>
              <a:t>un</a:t>
            </a:r>
            <a:r>
              <a:rPr lang="lv-LV" sz="1000" u="sng" spc="7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u="sng" noProof="0" dirty="0">
                <a:solidFill>
                  <a:srgbClr val="000000"/>
                </a:solidFill>
                <a:latin typeface="Times New Roman"/>
                <a:cs typeface="Times New Roman"/>
              </a:rPr>
              <a:t>būvdarbu</a:t>
            </a:r>
            <a:r>
              <a:rPr lang="lv-LV" sz="1000" u="sng" spc="9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u="sng" noProof="0" dirty="0">
                <a:solidFill>
                  <a:srgbClr val="000000"/>
                </a:solidFill>
                <a:latin typeface="Times New Roman"/>
                <a:cs typeface="Times New Roman"/>
              </a:rPr>
              <a:t>iepirkumu</a:t>
            </a:r>
            <a:r>
              <a:rPr lang="lv-LV" sz="1000" u="sng" spc="10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u="sng" noProof="0" dirty="0">
                <a:solidFill>
                  <a:srgbClr val="000000"/>
                </a:solidFill>
                <a:latin typeface="Times New Roman"/>
                <a:cs typeface="Times New Roman"/>
              </a:rPr>
              <a:t>sadalīt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lang="lv-LV" sz="1000" spc="8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lai</a:t>
            </a:r>
            <a:r>
              <a:rPr lang="lv-LV" sz="1000" spc="8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izvairītos</a:t>
            </a:r>
            <a:r>
              <a:rPr lang="lv-LV" sz="1000" spc="8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no</a:t>
            </a:r>
            <a:r>
              <a:rPr lang="lv-LV" sz="1000" spc="8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šajos</a:t>
            </a:r>
            <a:r>
              <a:rPr lang="lv-LV" sz="1000" spc="8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noteikumos</a:t>
            </a:r>
            <a:r>
              <a:rPr lang="lv-LV" sz="1000" spc="97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paredzēto</a:t>
            </a:r>
            <a:r>
              <a:rPr lang="lv-LV" sz="1000" spc="10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iepirkuma procedūras</a:t>
            </a:r>
            <a:r>
              <a:rPr lang="lv-LV" sz="1000" spc="5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nosacījumu</a:t>
            </a:r>
            <a:r>
              <a:rPr lang="lv-LV" sz="1000" spc="8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piemērošanas.</a:t>
            </a:r>
            <a:r>
              <a:rPr lang="lv-LV" sz="1000" spc="7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Finansējuma</a:t>
            </a:r>
            <a:r>
              <a:rPr lang="lv-LV" sz="1000" spc="7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saņēmējs</a:t>
            </a:r>
            <a:r>
              <a:rPr lang="lv-LV" sz="1000" spc="7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līdzīgu</a:t>
            </a:r>
            <a:r>
              <a:rPr lang="lv-LV" sz="1000" spc="7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preču,</a:t>
            </a:r>
            <a:r>
              <a:rPr lang="lv-LV" sz="1000" spc="6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pakalpojumu</a:t>
            </a:r>
            <a:r>
              <a:rPr lang="lv-LV" sz="1000" spc="8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vai</a:t>
            </a:r>
            <a:r>
              <a:rPr lang="lv-LV" sz="1000" spc="81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būvdarbu</a:t>
            </a:r>
            <a:r>
              <a:rPr lang="lv-LV" sz="1000" spc="7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iepirkumu</a:t>
            </a:r>
            <a:r>
              <a:rPr lang="lv-LV" sz="1000" spc="8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var</a:t>
            </a:r>
            <a:r>
              <a:rPr lang="lv-LV" sz="1000" spc="8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sadalīt</a:t>
            </a:r>
            <a:r>
              <a:rPr lang="lv-LV" sz="1000" spc="7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vairākos</a:t>
            </a:r>
            <a:r>
              <a:rPr lang="lv-LV" sz="1000" spc="7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atsevišķos iepirkumos,</a:t>
            </a:r>
            <a:r>
              <a:rPr lang="lv-LV" sz="1000" spc="8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ja</a:t>
            </a:r>
            <a:r>
              <a:rPr lang="lv-LV" sz="1000" spc="8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katra</a:t>
            </a:r>
            <a:r>
              <a:rPr lang="lv-LV" sz="1000" spc="87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iepirkuma</a:t>
            </a:r>
            <a:r>
              <a:rPr lang="lv-LV" sz="1000" spc="8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paredzamo</a:t>
            </a:r>
            <a:r>
              <a:rPr lang="lv-LV" sz="1000" spc="9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līgumcenu</a:t>
            </a:r>
            <a:r>
              <a:rPr lang="lv-LV" sz="1000" spc="9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nosaka</a:t>
            </a:r>
            <a:r>
              <a:rPr lang="lv-LV" sz="1000" spc="8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kā</a:t>
            </a:r>
            <a:r>
              <a:rPr lang="lv-LV" sz="1000" spc="101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visu</a:t>
            </a:r>
            <a:r>
              <a:rPr lang="lv-LV" sz="1000" spc="9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atsevišķo</a:t>
            </a:r>
            <a:r>
              <a:rPr lang="lv-LV" sz="1000" spc="9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iepirkumu</a:t>
            </a:r>
            <a:r>
              <a:rPr lang="lv-LV" sz="1000" spc="9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paredzamo</a:t>
            </a:r>
            <a:r>
              <a:rPr lang="lv-LV" sz="1000" spc="9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līgumcenu</a:t>
            </a:r>
            <a:r>
              <a:rPr lang="lv-LV" sz="1000" spc="9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summu.</a:t>
            </a:r>
            <a:r>
              <a:rPr lang="lv-LV" sz="1000" spc="91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(Noteikumu</a:t>
            </a:r>
            <a:r>
              <a:rPr lang="lv-LV" sz="1000" spc="9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spc="47" noProof="0" dirty="0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r.104.</a:t>
            </a:r>
            <a:r>
              <a:rPr lang="lv-LV" sz="1000" spc="7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9 punkts).</a:t>
            </a:r>
          </a:p>
        </p:txBody>
      </p:sp>
      <p:sp>
        <p:nvSpPr>
          <p:cNvPr id="29" name="object 50">
            <a:extLst>
              <a:ext uri="{FF2B5EF4-FFF2-40B4-BE49-F238E27FC236}">
                <a16:creationId xmlns:a16="http://schemas.microsoft.com/office/drawing/2014/main" id="{F48EE1E4-08A6-9593-B912-26C89C7374E9}"/>
              </a:ext>
            </a:extLst>
          </p:cNvPr>
          <p:cNvSpPr txBox="1"/>
          <p:nvPr/>
        </p:nvSpPr>
        <p:spPr>
          <a:xfrm>
            <a:off x="6653177" y="5678436"/>
            <a:ext cx="3726668" cy="2320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000" baseline="50400" noProof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lv-LV" sz="1000" noProof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Projekta norises gads -</a:t>
            </a:r>
            <a:r>
              <a:rPr lang="lv-LV" sz="1000" spc="194" noProof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 viens gads kopš</a:t>
            </a:r>
            <a:r>
              <a:rPr lang="lv-LV" sz="1000" spc="-11" noProof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projekta apstiprināšanas </a:t>
            </a:r>
          </a:p>
          <a:p>
            <a:pPr marL="0" marR="0">
              <a:lnSpc>
                <a:spcPts val="890"/>
              </a:lnSpc>
              <a:spcBef>
                <a:spcPts val="0"/>
              </a:spcBef>
              <a:spcAft>
                <a:spcPts val="0"/>
              </a:spcAft>
            </a:pPr>
            <a:endParaRPr lang="lv-LV" sz="1000" noProof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object 46">
            <a:extLst>
              <a:ext uri="{FF2B5EF4-FFF2-40B4-BE49-F238E27FC236}">
                <a16:creationId xmlns:a16="http://schemas.microsoft.com/office/drawing/2014/main" id="{3B00BEFD-3270-506D-CA39-2E5984894119}"/>
              </a:ext>
            </a:extLst>
          </p:cNvPr>
          <p:cNvSpPr txBox="1"/>
          <p:nvPr/>
        </p:nvSpPr>
        <p:spPr>
          <a:xfrm>
            <a:off x="6653177" y="2366607"/>
            <a:ext cx="4603114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lv-LV" sz="1200" b="1" noProof="0" dirty="0">
                <a:solidFill>
                  <a:srgbClr val="C00000"/>
                </a:solidFill>
                <a:latin typeface="Times New Roman"/>
                <a:cs typeface="Times New Roman"/>
              </a:rPr>
              <a:t>!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 Paredzamo</a:t>
            </a:r>
            <a:r>
              <a:rPr lang="lv-LV" sz="1000" spc="-3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līgumcenu</a:t>
            </a:r>
            <a:r>
              <a:rPr lang="lv-LV" sz="1000" spc="-3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spc="14" noProof="0" dirty="0">
                <a:solidFill>
                  <a:srgbClr val="000000"/>
                </a:solidFill>
                <a:latin typeface="Times New Roman"/>
                <a:cs typeface="Times New Roman"/>
              </a:rPr>
              <a:t>n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osaka,</a:t>
            </a:r>
            <a:r>
              <a:rPr lang="lv-LV" sz="1000" spc="-4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kā</a:t>
            </a:r>
            <a:r>
              <a:rPr lang="lv-LV" sz="1000" spc="-4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finansējuma</a:t>
            </a:r>
            <a:r>
              <a:rPr lang="lv-LV" sz="1000" spc="-4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saņēmēja</a:t>
            </a:r>
            <a:r>
              <a:rPr lang="lv-LV" sz="1000" spc="-4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plānoto</a:t>
            </a:r>
            <a:r>
              <a:rPr lang="lv-LV" sz="1000" spc="-5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kopējo</a:t>
            </a:r>
            <a:r>
              <a:rPr lang="lv-LV" sz="1000" spc="-3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samaksu</a:t>
            </a:r>
            <a:r>
              <a:rPr lang="lv-LV" sz="1000" spc="-37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par</a:t>
            </a:r>
            <a:r>
              <a:rPr lang="lv-LV" sz="1000" spc="-4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līguma</a:t>
            </a:r>
            <a:r>
              <a:rPr lang="lv-LV" sz="1000" spc="-4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izpildi,</a:t>
            </a:r>
            <a:r>
              <a:rPr lang="lv-LV" sz="1000" spc="-4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spc="-18" noProof="0" dirty="0">
                <a:solidFill>
                  <a:srgbClr val="000000"/>
                </a:solidFill>
                <a:latin typeface="Times New Roman"/>
                <a:cs typeface="Times New Roman"/>
              </a:rPr>
              <a:t>kā</a:t>
            </a:r>
            <a:r>
              <a:rPr lang="lv-LV" sz="1000" spc="-3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arī</a:t>
            </a:r>
            <a:r>
              <a:rPr lang="lv-LV" sz="1000" spc="-41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visus</a:t>
            </a:r>
            <a:r>
              <a:rPr lang="lv-LV" sz="1000" spc="-4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saistībā</a:t>
            </a:r>
            <a:r>
              <a:rPr lang="lv-LV" sz="1000" spc="-4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ar</a:t>
            </a:r>
            <a:r>
              <a:rPr lang="lv-LV" sz="1000" spc="-5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līguma</a:t>
            </a:r>
            <a:r>
              <a:rPr lang="lv-LV" sz="1000" spc="-4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izpildi</a:t>
            </a:r>
            <a:r>
              <a:rPr lang="lv-LV" sz="1000" spc="-4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maksājamos nodokļus (izņemot pievienotās vērtības nodokli).</a:t>
            </a:r>
          </a:p>
        </p:txBody>
      </p:sp>
      <p:sp>
        <p:nvSpPr>
          <p:cNvPr id="33" name="object 47">
            <a:extLst>
              <a:ext uri="{FF2B5EF4-FFF2-40B4-BE49-F238E27FC236}">
                <a16:creationId xmlns:a16="http://schemas.microsoft.com/office/drawing/2014/main" id="{897B8E14-8013-630B-C12A-FB8C2539E27C}"/>
              </a:ext>
            </a:extLst>
          </p:cNvPr>
          <p:cNvSpPr txBox="1"/>
          <p:nvPr/>
        </p:nvSpPr>
        <p:spPr>
          <a:xfrm>
            <a:off x="6568656" y="2958498"/>
            <a:ext cx="4763793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Ja</a:t>
            </a:r>
            <a:r>
              <a:rPr lang="lv-LV" sz="1000" spc="12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projekta</a:t>
            </a:r>
            <a:r>
              <a:rPr lang="lv-LV" sz="1000" spc="13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īstenošana</a:t>
            </a:r>
            <a:r>
              <a:rPr lang="lv-LV" sz="1000" spc="13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ilgst</a:t>
            </a:r>
            <a:r>
              <a:rPr lang="lv-LV" sz="1000" spc="13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vairāk</a:t>
            </a:r>
            <a:r>
              <a:rPr lang="lv-LV" sz="1000" spc="12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par</a:t>
            </a:r>
            <a:r>
              <a:rPr lang="lv-LV" sz="1000" spc="13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12</a:t>
            </a:r>
            <a:r>
              <a:rPr lang="lv-LV" sz="1000" spc="13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mēnešiem</a:t>
            </a:r>
            <a:r>
              <a:rPr lang="lv-LV" sz="1000" spc="12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un</a:t>
            </a:r>
            <a:r>
              <a:rPr lang="lv-LV" sz="1000" spc="13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projekta</a:t>
            </a:r>
            <a:r>
              <a:rPr lang="lv-LV" sz="1000" spc="13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ietvaros</a:t>
            </a:r>
            <a:r>
              <a:rPr lang="lv-LV" sz="1000" spc="13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ir</a:t>
            </a:r>
            <a:r>
              <a:rPr lang="lv-LV" sz="1000" spc="13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paredzēta</a:t>
            </a:r>
            <a:r>
              <a:rPr lang="lv-LV" sz="1000" spc="133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aktivitāšu</a:t>
            </a:r>
            <a:r>
              <a:rPr lang="lv-LV" sz="1000" spc="13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apstiprināšana</a:t>
            </a:r>
            <a:r>
              <a:rPr lang="lv-LV" sz="1000" spc="13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katram</a:t>
            </a:r>
            <a:r>
              <a:rPr lang="lv-LV" sz="1000" spc="117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projekta</a:t>
            </a:r>
            <a:r>
              <a:rPr lang="lv-LV" sz="1000" spc="13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norises</a:t>
            </a:r>
            <a:r>
              <a:rPr lang="lv-LV" sz="1000" spc="131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gadam atsevišķi</a:t>
            </a:r>
            <a:r>
              <a:rPr lang="lv-LV" sz="1000" baseline="33333" noProof="0" dirty="0">
                <a:solidFill>
                  <a:srgbClr val="000000"/>
                </a:solidFill>
                <a:latin typeface="Times New Roman"/>
                <a:cs typeface="Times New Roman"/>
              </a:rPr>
              <a:t>2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,</a:t>
            </a:r>
            <a:r>
              <a:rPr lang="lv-LV" sz="1000" spc="24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finansējuma</a:t>
            </a:r>
            <a:r>
              <a:rPr lang="lv-LV" sz="1000" spc="23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saņēmējs</a:t>
            </a:r>
            <a:r>
              <a:rPr lang="lv-LV" sz="1000" spc="25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iepirkuma</a:t>
            </a:r>
            <a:r>
              <a:rPr lang="lv-LV" sz="1000" spc="24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paredzamo</a:t>
            </a:r>
            <a:r>
              <a:rPr lang="lv-LV" sz="1000" spc="24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līgumcenu</a:t>
            </a:r>
            <a:r>
              <a:rPr lang="lv-LV" sz="1000" spc="23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nosaka</a:t>
            </a:r>
            <a:r>
              <a:rPr lang="lv-LV" sz="1000" spc="23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kā</a:t>
            </a:r>
            <a:r>
              <a:rPr lang="lv-LV" sz="1000" spc="24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finansējuma</a:t>
            </a:r>
            <a:r>
              <a:rPr lang="lv-LV" sz="1000" spc="23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saņēmēja</a:t>
            </a:r>
            <a:r>
              <a:rPr lang="lv-LV" sz="1000" spc="24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plānoto</a:t>
            </a:r>
            <a:r>
              <a:rPr lang="lv-LV" sz="1000" spc="23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kopējo</a:t>
            </a:r>
            <a:r>
              <a:rPr lang="lv-LV" sz="1000" spc="24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samaksu</a:t>
            </a:r>
            <a:r>
              <a:rPr lang="lv-LV" sz="1000" spc="24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par</a:t>
            </a:r>
            <a:r>
              <a:rPr lang="lv-LV" sz="1000" spc="241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piegādes, pakalpojumu</a:t>
            </a:r>
            <a:r>
              <a:rPr lang="lv-LV" sz="1000" spc="128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vai</a:t>
            </a:r>
            <a:r>
              <a:rPr lang="lv-LV" sz="1000" spc="129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būvdarbu</a:t>
            </a:r>
            <a:r>
              <a:rPr lang="lv-LV" sz="1000" spc="11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(kuru</a:t>
            </a:r>
            <a:r>
              <a:rPr lang="lv-LV" sz="1000" spc="116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veikšanai</a:t>
            </a:r>
            <a:r>
              <a:rPr lang="lv-LV" sz="1000" spc="127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nav</a:t>
            </a:r>
            <a:r>
              <a:rPr lang="lv-LV" sz="1000" spc="11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nepieciešams</a:t>
            </a:r>
            <a:r>
              <a:rPr lang="lv-LV" sz="1000" spc="12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akceptēts</a:t>
            </a:r>
            <a:r>
              <a:rPr lang="lv-LV" sz="1000" spc="117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būvprojekts)</a:t>
            </a:r>
            <a:r>
              <a:rPr lang="lv-LV" sz="1000" spc="120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līguma</a:t>
            </a:r>
            <a:r>
              <a:rPr lang="lv-LV" sz="1000" spc="12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izpildi</a:t>
            </a:r>
            <a:r>
              <a:rPr lang="lv-LV" sz="1000" spc="124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vismaz</a:t>
            </a:r>
            <a:r>
              <a:rPr lang="lv-LV" sz="1000" spc="12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12</a:t>
            </a:r>
            <a:r>
              <a:rPr lang="lv-LV" sz="1000" spc="122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mēnešos.</a:t>
            </a:r>
            <a:r>
              <a:rPr lang="lv-LV" sz="1000" spc="125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(Noteikumu</a:t>
            </a:r>
            <a:r>
              <a:rPr lang="lv-LV" sz="1000" spc="131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Nr.104.</a:t>
            </a:r>
            <a:r>
              <a:rPr lang="lv-LV" sz="1000" spc="111" noProof="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lv-LV" sz="1000" noProof="0" dirty="0">
                <a:solidFill>
                  <a:srgbClr val="000000"/>
                </a:solidFill>
                <a:latin typeface="Times New Roman"/>
                <a:cs typeface="Times New Roman"/>
              </a:rPr>
              <a:t>8 punkts).</a:t>
            </a:r>
          </a:p>
        </p:txBody>
      </p:sp>
    </p:spTree>
    <p:extLst>
      <p:ext uri="{BB962C8B-B14F-4D97-AF65-F5344CB8AC3E}">
        <p14:creationId xmlns:p14="http://schemas.microsoft.com/office/powerpoint/2010/main" val="1959801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265</Words>
  <Application>Microsoft Office PowerPoint</Application>
  <PresentationFormat>Platekrāna</PresentationFormat>
  <Paragraphs>11</Paragraphs>
  <Slides>1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dizains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Līga Kārkliņa</dc:creator>
  <cp:lastModifiedBy>Līga Kārkliņa</cp:lastModifiedBy>
  <cp:revision>1</cp:revision>
  <dcterms:created xsi:type="dcterms:W3CDTF">2026-10-27T12:16:34Z</dcterms:created>
  <dcterms:modified xsi:type="dcterms:W3CDTF">2026-10-27T12:17:59Z</dcterms:modified>
</cp:coreProperties>
</file>